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89" autoAdjust="0"/>
    <p:restoredTop sz="96951" autoAdjust="0"/>
  </p:normalViewPr>
  <p:slideViewPr>
    <p:cSldViewPr showGuides="1">
      <p:cViewPr varScale="1">
        <p:scale>
          <a:sx n="127" d="100"/>
          <a:sy n="127" d="100"/>
        </p:scale>
        <p:origin x="125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Klicken Sie, um die Formate des Vorlagentextes zu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3065D-3D8E-4440-8D0E-B15E6B8CEE9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2832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82" name="Picture 4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6213"/>
            <a:ext cx="76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810000"/>
            <a:ext cx="6172200" cy="1828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sp>
        <p:nvSpPr>
          <p:cNvPr id="6555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00800"/>
            <a:ext cx="16002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2B2B2"/>
                </a:solidFill>
              </a:defRPr>
            </a:lvl1pPr>
          </a:lstStyle>
          <a:p>
            <a:fld id="{E4958B3E-7D52-4D10-8556-02E555176147}" type="datetime1">
              <a:rPr lang="de-DE" altLang="de-DE"/>
              <a:pPr/>
              <a:t>18.10.19</a:t>
            </a:fld>
            <a:endParaRPr lang="de-DE" altLang="de-DE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5943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2B2B2"/>
                </a:solidFill>
              </a:defRPr>
            </a:lvl1pPr>
          </a:lstStyle>
          <a:p>
            <a:r>
              <a:rPr lang="de-DE" altLang="de-DE"/>
              <a:t>Universität Ulm, Vorlesungssammlung Physik</a:t>
            </a:r>
          </a:p>
        </p:txBody>
      </p:sp>
      <p:grpSp>
        <p:nvGrpSpPr>
          <p:cNvPr id="65570" name="Group 34"/>
          <p:cNvGrpSpPr>
            <a:grpSpLocks/>
          </p:cNvGrpSpPr>
          <p:nvPr/>
        </p:nvGrpSpPr>
        <p:grpSpPr bwMode="auto">
          <a:xfrm>
            <a:off x="4572000" y="228600"/>
            <a:ext cx="4191000" cy="990600"/>
            <a:chOff x="2880" y="144"/>
            <a:chExt cx="2640" cy="624"/>
          </a:xfrm>
        </p:grpSpPr>
        <p:sp>
          <p:nvSpPr>
            <p:cNvPr id="65568" name="Rectangle 32"/>
            <p:cNvSpPr>
              <a:spLocks noChangeArrowheads="1"/>
            </p:cNvSpPr>
            <p:nvPr userDrawn="1"/>
          </p:nvSpPr>
          <p:spPr bwMode="auto">
            <a:xfrm>
              <a:off x="2880" y="144"/>
              <a:ext cx="2640" cy="624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B2B2B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5569" name="Line 33"/>
            <p:cNvSpPr>
              <a:spLocks noChangeShapeType="1"/>
            </p:cNvSpPr>
            <p:nvPr userDrawn="1"/>
          </p:nvSpPr>
          <p:spPr bwMode="auto">
            <a:xfrm flipV="1">
              <a:off x="5520" y="144"/>
              <a:ext cx="0" cy="624"/>
            </a:xfrm>
            <a:prstGeom prst="line">
              <a:avLst/>
            </a:prstGeom>
            <a:noFill/>
            <a:ln w="38100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pic>
        <p:nvPicPr>
          <p:cNvPr id="65574" name="Picture 38" descr="L:\Vorlagen\Logo\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99060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80" name="Picture 44" descr="L:\Vorlagen\Logo\Dreieck_rb_rechts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8458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5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6096000"/>
            <a:ext cx="2800350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3344EE-0C92-4208-967F-84288D67503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3990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2038350" cy="58674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62650" cy="58674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8B6F72-EAC8-414F-AF6B-736B41591AE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2157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2F9490E-7011-4476-873D-CE4CB0C3AC0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035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FD5470-29FA-430F-ADE0-8CA0C024CFF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745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85813" y="1676400"/>
            <a:ext cx="3987800" cy="4572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26013" y="1676400"/>
            <a:ext cx="3989387" cy="4572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F9B694-9C1A-47D7-B109-D19EC3BE95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3713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70EFF0-EE28-469E-98C0-90704129FC6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476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8B05775-F87C-4B28-AB9D-A2149ADDC12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882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FB3EB2-E5D5-4437-8D5B-8444BDBCA74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07036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704E0D-0CF2-48F5-AF57-857749EE5F2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99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6B862B-0177-47B4-80F6-F32B5E2FD3F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291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41" name="Picture 29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304800"/>
            <a:ext cx="762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8153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 durch Klicken hinzufügen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5813" y="1676400"/>
            <a:ext cx="8129587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 durch Klicken hinzufügen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77000"/>
            <a:ext cx="198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2B2B2"/>
                </a:solidFill>
              </a:defRPr>
            </a:lvl1pPr>
          </a:lstStyle>
          <a:p>
            <a:fld id="{5585CDEC-9BEC-4D22-AEDE-DA517852E538}" type="slidenum">
              <a:rPr lang="de-DE" altLang="de-DE"/>
              <a:pPr/>
              <a:t>‹Nr.›</a:t>
            </a:fld>
            <a:endParaRPr lang="de-DE" altLang="de-DE"/>
          </a:p>
        </p:txBody>
      </p:sp>
      <p:pic>
        <p:nvPicPr>
          <p:cNvPr id="64537" name="Picture 25" descr="L:\Vorlagen\Logo\Dreieck_rb_rechts.bmp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458200" cy="7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539" name="Picture 27"/>
          <p:cNvPicPr>
            <a:picLocks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6323013"/>
            <a:ext cx="2897188" cy="7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61BF49C0-352A-4C4D-9BD8-D3ADFAF499F9}" type="datetime1">
              <a:rPr lang="de-DE" altLang="de-DE"/>
              <a:pPr/>
              <a:t>18.10.19</a:t>
            </a:fld>
            <a:endParaRPr lang="de-DE" altLang="de-DE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de-DE"/>
              <a:t>Universität Ulm, Vorlesungssammlung Physik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447800"/>
            <a:ext cx="7772400" cy="1600200"/>
          </a:xfrm>
        </p:spPr>
        <p:txBody>
          <a:bodyPr/>
          <a:lstStyle/>
          <a:p>
            <a:r>
              <a:rPr lang="de-DE" altLang="de-DE" dirty="0" smtClean="0"/>
              <a:t>Bestimmung der Avogadro-Konstante</a:t>
            </a:r>
            <a:endParaRPr lang="de-DE" altLang="de-DE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733800"/>
            <a:ext cx="6400800" cy="1905000"/>
          </a:xfrm>
        </p:spPr>
        <p:txBody>
          <a:bodyPr/>
          <a:lstStyle/>
          <a:p>
            <a:r>
              <a:rPr lang="de-DE" altLang="de-DE" dirty="0" smtClean="0"/>
              <a:t>TH-125</a:t>
            </a:r>
            <a:endParaRPr lang="de-DE" altLang="de-DE" dirty="0"/>
          </a:p>
        </p:txBody>
      </p:sp>
      <p:sp>
        <p:nvSpPr>
          <p:cNvPr id="95248" name="Text Box 16"/>
          <p:cNvSpPr txBox="1">
            <a:spLocks noChangeAspect="1" noChangeArrowheads="1"/>
          </p:cNvSpPr>
          <p:nvPr/>
        </p:nvSpPr>
        <p:spPr bwMode="auto">
          <a:xfrm>
            <a:off x="5181600" y="685800"/>
            <a:ext cx="3581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de-DE" altLang="de-DE" sz="1200" dirty="0" smtClean="0">
                <a:solidFill>
                  <a:schemeClr val="bg1"/>
                </a:solidFill>
              </a:rPr>
              <a:t>Thermodynamik</a:t>
            </a:r>
            <a:endParaRPr lang="de-DE" altLang="de-DE" sz="1200" dirty="0"/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6172200" y="228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de-DE" altLang="de-DE" dirty="0" smtClean="0">
                <a:solidFill>
                  <a:schemeClr val="bg1"/>
                </a:solidFill>
              </a:rPr>
              <a:t>TH-125</a:t>
            </a:r>
            <a:endParaRPr lang="de-DE" alt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de-DE" dirty="0" smtClean="0"/>
                  <a:t>Ölsäure in Hexan verdünnen</a:t>
                </a:r>
              </a:p>
              <a:p>
                <a:r>
                  <a:rPr lang="de-DE" dirty="0" smtClean="0"/>
                  <a:t>Verhältnis 1 : 1000</a:t>
                </a:r>
              </a:p>
              <a:p>
                <a:pPr marL="0" indent="0">
                  <a:buNone/>
                </a:pPr>
                <a:r>
                  <a:rPr lang="de-DE" dirty="0" smtClean="0"/>
                  <a:t>Tropfenvolumen bestimmen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Titration von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de-DE" dirty="0" smtClean="0"/>
                  <a:t> Tropfen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de-DE" dirty="0" smtClean="0"/>
                  <a:t>Volumen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𝑔𝑒𝑠𝑎𝑚𝑡</m:t>
                        </m:r>
                      </m:sub>
                    </m:sSub>
                  </m:oMath>
                </a14:m>
                <a:r>
                  <a:rPr lang="de-DE" dirty="0" smtClean="0"/>
                  <a:t> messen</a:t>
                </a:r>
                <a:br>
                  <a:rPr lang="de-DE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𝑇𝑟𝑜𝑝𝑓𝑒𝑛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𝑔𝑒𝑠𝑎𝑚𝑡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r>
                  <a:rPr lang="de-DE" dirty="0" smtClean="0"/>
                  <a:t/>
                </a:r>
                <a:br>
                  <a:rPr lang="de-DE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𝑇𝑟𝑜𝑝𝑓𝑒𝑛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de-DE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49" t="-1733" b="-4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317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3</a:t>
            </a:fld>
            <a:endParaRPr lang="de-DE" altLang="de-DE"/>
          </a:p>
        </p:txBody>
      </p:sp>
      <p:sp>
        <p:nvSpPr>
          <p:cNvPr id="5" name="Ellipse 4"/>
          <p:cNvSpPr/>
          <p:nvPr/>
        </p:nvSpPr>
        <p:spPr bwMode="auto">
          <a:xfrm>
            <a:off x="3910037" y="2954789"/>
            <a:ext cx="1224136" cy="115212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9" name="Gerader Verbinder 8"/>
          <p:cNvCxnSpPr/>
          <p:nvPr/>
        </p:nvCxnSpPr>
        <p:spPr bwMode="auto">
          <a:xfrm>
            <a:off x="3153953" y="3530853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/>
              <p:cNvSpPr txBox="1"/>
              <p:nvPr/>
            </p:nvSpPr>
            <p:spPr>
              <a:xfrm>
                <a:off x="1907704" y="3284984"/>
                <a:ext cx="139288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𝑇𝑟𝑜𝑝𝑓𝑒𝑛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3284984"/>
                <a:ext cx="1392882" cy="491288"/>
              </a:xfrm>
              <a:prstGeom prst="rect">
                <a:avLst/>
              </a:prstGeom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Ellipse 17"/>
          <p:cNvSpPr/>
          <p:nvPr/>
        </p:nvSpPr>
        <p:spPr bwMode="auto">
          <a:xfrm>
            <a:off x="4666121" y="3477337"/>
            <a:ext cx="122684" cy="14401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19" name="Gerader Verbinder 18"/>
          <p:cNvCxnSpPr>
            <a:stCxn id="18" idx="6"/>
            <a:endCxn id="20" idx="1"/>
          </p:cNvCxnSpPr>
          <p:nvPr/>
        </p:nvCxnSpPr>
        <p:spPr bwMode="auto">
          <a:xfrm>
            <a:off x="4788805" y="3549345"/>
            <a:ext cx="597396" cy="1287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5386201" y="3284984"/>
                <a:ext cx="292201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Ö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den>
                      </m:f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𝑇𝑟𝑜𝑝𝑓𝑒𝑛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6201" y="3284984"/>
                <a:ext cx="2922018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Zylinder 22"/>
          <p:cNvSpPr/>
          <p:nvPr/>
        </p:nvSpPr>
        <p:spPr bwMode="auto">
          <a:xfrm>
            <a:off x="1115616" y="4634166"/>
            <a:ext cx="6912768" cy="1512168"/>
          </a:xfrm>
          <a:prstGeom prst="can">
            <a:avLst>
              <a:gd name="adj" fmla="val 5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4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</a:rPr>
              <a:t>Wasser</a:t>
            </a:r>
          </a:p>
        </p:txBody>
      </p:sp>
      <p:sp>
        <p:nvSpPr>
          <p:cNvPr id="24" name="Rechteck 23"/>
          <p:cNvSpPr/>
          <p:nvPr/>
        </p:nvSpPr>
        <p:spPr>
          <a:xfrm>
            <a:off x="1552028" y="1774864"/>
            <a:ext cx="6332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70C0"/>
              </a:buClr>
              <a:buSzPct val="60000"/>
              <a:buFont typeface="+mj-lt"/>
              <a:buAutoNum type="arabicPeriod" startAt="3"/>
            </a:pPr>
            <a:r>
              <a:rPr lang="de-DE" dirty="0" smtClean="0"/>
              <a:t>1 Tropfen auf Wasser tropfen lassen</a:t>
            </a:r>
          </a:p>
        </p:txBody>
      </p:sp>
    </p:spTree>
    <p:extLst>
      <p:ext uri="{BB962C8B-B14F-4D97-AF65-F5344CB8AC3E}">
        <p14:creationId xmlns:p14="http://schemas.microsoft.com/office/powerpoint/2010/main" val="117627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4</a:t>
            </a:fld>
            <a:endParaRPr lang="de-DE" alt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1429903" y="3056642"/>
                <a:ext cx="2448273" cy="8310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903" y="3056642"/>
                <a:ext cx="2448273" cy="8310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Zylinder 24"/>
          <p:cNvSpPr/>
          <p:nvPr/>
        </p:nvSpPr>
        <p:spPr bwMode="auto">
          <a:xfrm>
            <a:off x="1610671" y="4590798"/>
            <a:ext cx="6912768" cy="1512168"/>
          </a:xfrm>
          <a:prstGeom prst="can">
            <a:avLst>
              <a:gd name="adj" fmla="val 5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6" name="Zylinder 25"/>
          <p:cNvSpPr/>
          <p:nvPr/>
        </p:nvSpPr>
        <p:spPr bwMode="auto">
          <a:xfrm>
            <a:off x="1619672" y="4581128"/>
            <a:ext cx="6912768" cy="1512168"/>
          </a:xfrm>
          <a:prstGeom prst="can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7" name="Zylinder 26"/>
          <p:cNvSpPr/>
          <p:nvPr/>
        </p:nvSpPr>
        <p:spPr bwMode="auto">
          <a:xfrm>
            <a:off x="2429988" y="4617415"/>
            <a:ext cx="5232082" cy="591937"/>
          </a:xfrm>
          <a:prstGeom prst="can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cxnSp>
        <p:nvCxnSpPr>
          <p:cNvPr id="23" name="Gerader Verbinder 22"/>
          <p:cNvCxnSpPr/>
          <p:nvPr/>
        </p:nvCxnSpPr>
        <p:spPr bwMode="auto">
          <a:xfrm>
            <a:off x="3149095" y="3781654"/>
            <a:ext cx="998364" cy="10091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105620" y="4522699"/>
                <a:ext cx="1255792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Ö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sub>
                          </m:sSub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</m:oMath>
                  </m:oMathPara>
                </a14:m>
                <a:endParaRPr lang="de-DE" b="0" dirty="0" smtClean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20" y="4522699"/>
                <a:ext cx="1255792" cy="7813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r Verbinder 14"/>
          <p:cNvCxnSpPr/>
          <p:nvPr/>
        </p:nvCxnSpPr>
        <p:spPr bwMode="auto">
          <a:xfrm>
            <a:off x="1466655" y="5041462"/>
            <a:ext cx="963333" cy="3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1466655" y="4790824"/>
            <a:ext cx="9993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feld 9"/>
          <p:cNvSpPr txBox="1"/>
          <p:nvPr/>
        </p:nvSpPr>
        <p:spPr>
          <a:xfrm>
            <a:off x="4541351" y="2222237"/>
            <a:ext cx="3730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Hexan löst sich im Wasser</a:t>
            </a:r>
            <a:endParaRPr lang="de-DE" dirty="0"/>
          </a:p>
        </p:txBody>
      </p:sp>
      <p:cxnSp>
        <p:nvCxnSpPr>
          <p:cNvPr id="14" name="Gerade Verbindung mit Pfeil 13"/>
          <p:cNvCxnSpPr/>
          <p:nvPr/>
        </p:nvCxnSpPr>
        <p:spPr bwMode="auto">
          <a:xfrm flipH="1">
            <a:off x="5492456" y="3033273"/>
            <a:ext cx="519704" cy="27719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r Verbinder 30"/>
          <p:cNvCxnSpPr/>
          <p:nvPr/>
        </p:nvCxnSpPr>
        <p:spPr bwMode="auto">
          <a:xfrm>
            <a:off x="2429988" y="4359563"/>
            <a:ext cx="0" cy="43126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Gerader Verbinder 32"/>
          <p:cNvCxnSpPr/>
          <p:nvPr/>
        </p:nvCxnSpPr>
        <p:spPr bwMode="auto">
          <a:xfrm>
            <a:off x="7646283" y="4373666"/>
            <a:ext cx="0" cy="4149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xtfeld 33"/>
          <p:cNvSpPr txBox="1"/>
          <p:nvPr/>
        </p:nvSpPr>
        <p:spPr>
          <a:xfrm>
            <a:off x="4890509" y="4123691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</a:t>
            </a:r>
            <a:endParaRPr lang="de-DE" dirty="0"/>
          </a:p>
        </p:txBody>
      </p:sp>
      <p:cxnSp>
        <p:nvCxnSpPr>
          <p:cNvPr id="36" name="Gerader Verbinder 35"/>
          <p:cNvCxnSpPr>
            <a:endCxn id="34" idx="1"/>
          </p:cNvCxnSpPr>
          <p:nvPr/>
        </p:nvCxnSpPr>
        <p:spPr bwMode="auto">
          <a:xfrm flipV="1">
            <a:off x="2429988" y="4354524"/>
            <a:ext cx="2460521" cy="1914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Gerader Verbinder 38"/>
          <p:cNvCxnSpPr>
            <a:stCxn id="34" idx="3"/>
          </p:cNvCxnSpPr>
          <p:nvPr/>
        </p:nvCxnSpPr>
        <p:spPr bwMode="auto">
          <a:xfrm>
            <a:off x="5283565" y="4354524"/>
            <a:ext cx="237850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65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5</a:t>
            </a:fld>
            <a:endParaRPr lang="de-DE" altLang="de-DE"/>
          </a:p>
        </p:txBody>
      </p:sp>
      <p:sp>
        <p:nvSpPr>
          <p:cNvPr id="25" name="Zylinder 24"/>
          <p:cNvSpPr/>
          <p:nvPr/>
        </p:nvSpPr>
        <p:spPr bwMode="auto">
          <a:xfrm>
            <a:off x="1115616" y="4634166"/>
            <a:ext cx="6912768" cy="1512168"/>
          </a:xfrm>
          <a:prstGeom prst="can">
            <a:avLst>
              <a:gd name="adj" fmla="val 50000"/>
            </a:avLst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6" name="Zylinder 25"/>
          <p:cNvSpPr/>
          <p:nvPr/>
        </p:nvSpPr>
        <p:spPr bwMode="auto">
          <a:xfrm>
            <a:off x="1124617" y="4624496"/>
            <a:ext cx="6912768" cy="1512168"/>
          </a:xfrm>
          <a:prstGeom prst="can">
            <a:avLst>
              <a:gd name="adj" fmla="val 50000"/>
            </a:avLst>
          </a:prstGeom>
          <a:solidFill>
            <a:schemeClr val="accent1">
              <a:alpha val="56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7" name="Zylinder 26"/>
          <p:cNvSpPr/>
          <p:nvPr/>
        </p:nvSpPr>
        <p:spPr bwMode="auto">
          <a:xfrm>
            <a:off x="1934933" y="4660783"/>
            <a:ext cx="5232082" cy="591937"/>
          </a:xfrm>
          <a:prstGeom prst="can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-86869" y="4725918"/>
                <a:ext cx="11803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6869" y="4725918"/>
                <a:ext cx="1180323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r Verbinder 14"/>
          <p:cNvCxnSpPr/>
          <p:nvPr/>
        </p:nvCxnSpPr>
        <p:spPr bwMode="auto">
          <a:xfrm>
            <a:off x="971600" y="5084830"/>
            <a:ext cx="963333" cy="35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Gerader Verbinder 12"/>
          <p:cNvCxnSpPr/>
          <p:nvPr/>
        </p:nvCxnSpPr>
        <p:spPr bwMode="auto">
          <a:xfrm>
            <a:off x="971600" y="4834192"/>
            <a:ext cx="99933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2455560" y="1893954"/>
                <a:ext cx="4572000" cy="13644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:r>
                  <a:rPr lang="de-DE" dirty="0" smtClean="0"/>
                  <a:t>Annahme: Molekül kugelförmig</a:t>
                </a:r>
                <a:r>
                  <a:rPr lang="de-DE" dirty="0"/>
                  <a:t/>
                </a:r>
                <a:br>
                  <a:rPr lang="de-DE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𝑀𝑜𝑙𝑒𝑘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</m:sub>
                      </m:sSub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=4/3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de-DE" dirty="0" smtClean="0"/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5560" y="1893954"/>
                <a:ext cx="4572000" cy="1364476"/>
              </a:xfrm>
              <a:prstGeom prst="rect">
                <a:avLst/>
              </a:prstGeom>
              <a:blipFill>
                <a:blip r:embed="rId3"/>
                <a:stretch>
                  <a:fillRect l="-2133" t="-357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lipse 4"/>
          <p:cNvSpPr/>
          <p:nvPr/>
        </p:nvSpPr>
        <p:spPr bwMode="auto">
          <a:xfrm>
            <a:off x="1943934" y="4846901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2123240" y="4874103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2339752" y="4926621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2654040" y="4916951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2927580" y="4907281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3251042" y="4953733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1" name="Ellipse 20"/>
          <p:cNvSpPr/>
          <p:nvPr/>
        </p:nvSpPr>
        <p:spPr bwMode="auto">
          <a:xfrm>
            <a:off x="3596493" y="4963620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2" name="Ellipse 21"/>
          <p:cNvSpPr/>
          <p:nvPr/>
        </p:nvSpPr>
        <p:spPr bwMode="auto">
          <a:xfrm>
            <a:off x="3924082" y="4953732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8" name="Ellipse 27"/>
          <p:cNvSpPr/>
          <p:nvPr/>
        </p:nvSpPr>
        <p:spPr bwMode="auto">
          <a:xfrm>
            <a:off x="6859133" y="4846901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29" name="Ellipse 28"/>
          <p:cNvSpPr/>
          <p:nvPr/>
        </p:nvSpPr>
        <p:spPr bwMode="auto">
          <a:xfrm>
            <a:off x="6585593" y="4907498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0" name="Ellipse 29"/>
          <p:cNvSpPr/>
          <p:nvPr/>
        </p:nvSpPr>
        <p:spPr bwMode="auto">
          <a:xfrm>
            <a:off x="6293303" y="4916950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1" name="Ellipse 30"/>
          <p:cNvSpPr/>
          <p:nvPr/>
        </p:nvSpPr>
        <p:spPr bwMode="auto">
          <a:xfrm>
            <a:off x="5977391" y="4922727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2" name="Ellipse 31"/>
          <p:cNvSpPr/>
          <p:nvPr/>
        </p:nvSpPr>
        <p:spPr bwMode="auto">
          <a:xfrm>
            <a:off x="5661479" y="4958568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3" name="Ellipse 32"/>
          <p:cNvSpPr/>
          <p:nvPr/>
        </p:nvSpPr>
        <p:spPr bwMode="auto">
          <a:xfrm>
            <a:off x="5354538" y="4965287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4" name="Ellipse 33"/>
          <p:cNvSpPr/>
          <p:nvPr/>
        </p:nvSpPr>
        <p:spPr bwMode="auto">
          <a:xfrm>
            <a:off x="5053277" y="4966194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5" name="Ellipse 34"/>
          <p:cNvSpPr/>
          <p:nvPr/>
        </p:nvSpPr>
        <p:spPr bwMode="auto">
          <a:xfrm>
            <a:off x="4765775" y="4971029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6" name="Ellipse 35"/>
          <p:cNvSpPr/>
          <p:nvPr/>
        </p:nvSpPr>
        <p:spPr bwMode="auto">
          <a:xfrm>
            <a:off x="4439978" y="4963620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  <p:sp>
        <p:nvSpPr>
          <p:cNvPr id="37" name="Ellipse 36"/>
          <p:cNvSpPr/>
          <p:nvPr/>
        </p:nvSpPr>
        <p:spPr bwMode="auto">
          <a:xfrm>
            <a:off x="4168130" y="4956683"/>
            <a:ext cx="314288" cy="298987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11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Durchmesser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de-DE" dirty="0" smtClean="0"/>
                  <a:t> messen</a:t>
                </a:r>
              </a:p>
              <a:p>
                <a:r>
                  <a:rPr lang="de-DE" dirty="0" smtClean="0"/>
                  <a:t>Fläche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e-DE" dirty="0" smtClean="0"/>
              </a:p>
              <a:p>
                <a:r>
                  <a:rPr lang="de-DE" dirty="0" smtClean="0"/>
                  <a:t>Höhe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den>
                    </m:f>
                  </m:oMath>
                </a14:m>
                <a:endParaRPr lang="de-DE" dirty="0"/>
              </a:p>
              <a:p>
                <a:r>
                  <a:rPr lang="de-DE" dirty="0" smtClean="0"/>
                  <a:t>Annahme: Molekül kugelförmig</a:t>
                </a:r>
                <a:r>
                  <a:rPr lang="de-DE" dirty="0"/>
                  <a:t/>
                </a:r>
                <a:br>
                  <a:rPr lang="de-DE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𝑀𝑜𝑙𝑒𝑘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0" t="-18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9980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Def: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de-DE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 smtClean="0"/>
                  <a:t>Anzahl der Teilchen</a:t>
                </a:r>
                <a:br>
                  <a:rPr lang="de-DE" dirty="0" smtClean="0"/>
                </a:b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𝑀𝑜𝑙𝑒𝑘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</m:oMath>
                </a14:m>
                <a:endParaRPr lang="de-DE" dirty="0" smtClean="0"/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e-DE" dirty="0" smtClean="0"/>
                  <a:t>Molmenge</a:t>
                </a:r>
                <a:r>
                  <a:rPr lang="de-DE" dirty="0"/>
                  <a:t/>
                </a:r>
                <a:br>
                  <a:rPr lang="de-DE" dirty="0"/>
                </a:b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</m:oMath>
                </a14:m>
                <a:endParaRPr lang="de-DE" dirty="0" smtClean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3473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de-DE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𝑀𝑜𝑙𝑒𝑘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dirty="0" smtClean="0"/>
                  <a:t/>
                </a:r>
                <a:br>
                  <a:rPr lang="de-DE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𝑀𝑜𝑙𝑒𝑘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ü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de-DE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Ö</m:t>
                                    </m:r>
                                    <m:r>
                                      <a:rPr lang="de-DE" i="1"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de-DE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𝑀𝑜𝑙𝑒𝑘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DE" b="0" i="1" smtClean="0">
                                <a:latin typeface="Cambria Math" panose="02040503050406030204" pitchFamily="18" charset="0"/>
                              </a:rPr>
                              <m:t>V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𝑀𝑜𝑙𝑒𝑘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ü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𝜌𝜋</m:t>
                        </m:r>
                        <m:sSubSup>
                          <m:sSub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Ö</m:t>
                            </m:r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endParaRPr lang="de-DE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Ö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𝑇𝑟𝑜𝑝𝑓𝑒𝑛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num>
                              <m:den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692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=282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𝑀𝑜𝑙</m:t>
                        </m:r>
                      </m:den>
                    </m:f>
                    <m:r>
                      <a:rPr lang="de-DE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𝜌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=0,89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𝑘𝑔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de-DE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𝑀𝑉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𝑔𝑒𝑠𝑎𝑚𝑡</m:t>
                            </m:r>
                          </m:sub>
                        </m:sSub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1000⋅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sSup>
                          <m:sSup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𝑇𝑟𝑜𝑝𝑓𝑒𝑛</m:t>
                                </m:r>
                              </m:sub>
                            </m:sSub>
                          </m:e>
                          <m:sup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de-DE" dirty="0" smtClean="0"/>
              </a:p>
              <a:p>
                <a:r>
                  <a:rPr lang="de-DE" dirty="0" smtClean="0"/>
                  <a:t>Gemessen: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=16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𝑇𝑟𝑜𝑝𝑓𝑒𝑛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52</m:t>
                        </m:r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𝑚𝑙</m:t>
                    </m:r>
                  </m:oMath>
                </a14:m>
                <a:r>
                  <a:rPr lang="de-DE" b="0" dirty="0" smtClean="0"/>
                  <a:t/>
                </a:r>
                <a:br>
                  <a:rPr lang="de-DE" b="0" dirty="0" smtClean="0"/>
                </a:br>
                <a:r>
                  <a:rPr lang="de-DE" sz="1600" b="0" dirty="0" smtClean="0"/>
                  <a:t> </a:t>
                </a:r>
                <a:r>
                  <a:rPr lang="de-DE" b="0" dirty="0" smtClean="0"/>
                  <a:t/>
                </a:r>
                <a:br>
                  <a:rPr lang="de-DE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𝑔𝑒𝑚𝑒𝑠𝑠𝑒𝑛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=8⋅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23</m:t>
                        </m:r>
                      </m:sup>
                    </m:sSup>
                    <m:box>
                      <m:box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𝑚𝑜𝑙</m:t>
                            </m:r>
                          </m:den>
                        </m:f>
                      </m:e>
                    </m:box>
                  </m:oMath>
                </a14:m>
                <a:r>
                  <a:rPr lang="de-DE" b="0" dirty="0" smtClean="0"/>
                  <a:t/>
                </a:r>
                <a:br>
                  <a:rPr lang="de-DE" b="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de-DE" b="0" i="1" smtClean="0">
                            <a:latin typeface="Cambria Math"/>
                          </a:rPr>
                          <m:t>𝐴</m:t>
                        </m:r>
                        <m:r>
                          <a:rPr lang="de-DE" b="0" i="1" smtClean="0">
                            <a:latin typeface="Cambria Math"/>
                          </a:rPr>
                          <m:t>,</m:t>
                        </m:r>
                        <m:r>
                          <a:rPr lang="de-DE" b="0" i="1" smtClean="0">
                            <a:latin typeface="Cambria Math"/>
                          </a:rPr>
                          <m:t>𝑇h𝑒𝑜𝑟𝑖𝑒</m:t>
                        </m:r>
                      </m:sub>
                    </m:sSub>
                    <m:r>
                      <a:rPr lang="de-DE" b="0" i="1" smtClean="0">
                        <a:latin typeface="Cambria Math"/>
                      </a:rPr>
                      <m:t>=6,6⋅</m:t>
                    </m:r>
                    <m:sSup>
                      <m:sSup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de-DE" b="0" i="1" smtClean="0">
                            <a:latin typeface="Cambria Math"/>
                          </a:rPr>
                          <m:t>23</m:t>
                        </m:r>
                      </m:sup>
                    </m:sSup>
                    <m:box>
                      <m:box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de-DE" b="0" i="1" smtClean="0">
                                <a:latin typeface="Cambria Math"/>
                              </a:rPr>
                              <m:t>𝑚𝑜𝑙</m:t>
                            </m:r>
                          </m:den>
                        </m:f>
                      </m:e>
                    </m:box>
                  </m:oMath>
                </a14:m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F9490E-7011-4476-873D-CE4CB0C3AC06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96640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Off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Vorsam</Template>
  <TotalTime>0</TotalTime>
  <Words>83</Words>
  <Application>Microsoft Office PowerPoint</Application>
  <PresentationFormat>Bildschirmpräsentation (4:3)</PresentationFormat>
  <Paragraphs>50</Paragraphs>
  <Slides>9</Slides>
  <Notes>0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Tahoma</vt:lpstr>
      <vt:lpstr>Wingdings</vt:lpstr>
      <vt:lpstr>Office</vt:lpstr>
      <vt:lpstr>Bestimmung der Avogadro-Konstante</vt:lpstr>
      <vt:lpstr>Versuchsdurchführung</vt:lpstr>
      <vt:lpstr>Versuchsdurchführung</vt:lpstr>
      <vt:lpstr>Versuchsdurchführung</vt:lpstr>
      <vt:lpstr>Versuchsdurchführung</vt:lpstr>
      <vt:lpstr>Versuchsdurchführung</vt:lpstr>
      <vt:lpstr>Auswertung</vt:lpstr>
      <vt:lpstr>Auswertung</vt:lpstr>
      <vt:lpstr>Auswertung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Bestimmung der Avogadro-Konstante</dc:title>
  <dc:creator>Jonas Pfeil</dc:creator>
  <cp:lastModifiedBy>Vorsam-user</cp:lastModifiedBy>
  <cp:revision>12</cp:revision>
  <cp:lastPrinted>1601-01-01T00:00:00Z</cp:lastPrinted>
  <dcterms:created xsi:type="dcterms:W3CDTF">2018-10-19T11:47:54Z</dcterms:created>
  <dcterms:modified xsi:type="dcterms:W3CDTF">2019-10-18T10:07:19Z</dcterms:modified>
</cp:coreProperties>
</file>